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2" r:id="rId6"/>
    <p:sldId id="268" r:id="rId7"/>
    <p:sldId id="269" r:id="rId8"/>
    <p:sldId id="265" r:id="rId9"/>
    <p:sldId id="266" r:id="rId10"/>
    <p:sldId id="267" r:id="rId11"/>
    <p:sldId id="270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48376-4089-47DA-9B61-726AE03E69BA}" type="datetimeFigureOut">
              <a:rPr lang="en-GB" smtClean="0"/>
              <a:pPr/>
              <a:t>22/06/2015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C81A5-03F4-4A7B-8FB5-20F068214A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433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C81A5-03F4-4A7B-8FB5-20F068214A6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293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13B2F2-195B-4069-8905-C23A58BB899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en-US" smtClean="0"/>
              <a:t>Exhibit 1-5 presents the characteristics of good business research and also explains what managers should look for in research done by others. 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You might wish to discuss the concepts here, before you discuss who actually conducts research…or you might want to discuss who conducts research first, followed by this slide to summarize.</a:t>
            </a:r>
          </a:p>
        </p:txBody>
      </p:sp>
    </p:spTree>
    <p:extLst>
      <p:ext uri="{BB962C8B-B14F-4D97-AF65-F5344CB8AC3E}">
        <p14:creationId xmlns:p14="http://schemas.microsoft.com/office/powerpoint/2010/main" val="4227171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81B206-CEA3-44ED-B9AD-9219B431FCB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dirty="0" smtClean="0"/>
              <a:t>Reporting studies</a:t>
            </a:r>
            <a:r>
              <a:rPr lang="en-US" altLang="en-US" dirty="0" smtClean="0"/>
              <a:t> provide a summation of data, often recasting data to achieve a deeper understanding or to generate statistics for comparison. </a:t>
            </a:r>
          </a:p>
          <a:p>
            <a:pPr eaLnBrk="1" hangingPunct="1">
              <a:buFontTx/>
              <a:buChar char="•"/>
            </a:pPr>
            <a:r>
              <a:rPr lang="en-US" altLang="en-US" dirty="0" smtClean="0"/>
              <a:t>A </a:t>
            </a:r>
            <a:r>
              <a:rPr lang="en-US" altLang="en-US" b="1" dirty="0" smtClean="0"/>
              <a:t>descriptive study</a:t>
            </a:r>
            <a:r>
              <a:rPr lang="en-US" altLang="en-US" dirty="0" smtClean="0"/>
              <a:t> tries to discover answers to the questions who, what, when, where, and, sometimes, how.  </a:t>
            </a:r>
          </a:p>
          <a:p>
            <a:pPr eaLnBrk="1" hangingPunct="1">
              <a:buFontTx/>
              <a:buChar char="•"/>
            </a:pPr>
            <a:r>
              <a:rPr lang="en-US" altLang="en-US" dirty="0" smtClean="0"/>
              <a:t>An </a:t>
            </a:r>
            <a:r>
              <a:rPr lang="en-US" altLang="en-US" b="1" dirty="0" smtClean="0"/>
              <a:t>explanatory study</a:t>
            </a:r>
            <a:r>
              <a:rPr lang="en-US" altLang="en-US" dirty="0" smtClean="0"/>
              <a:t> attempts to explain the reasons for the phenomenon that the descriptive study only observed</a:t>
            </a:r>
          </a:p>
          <a:p>
            <a:pPr eaLnBrk="1" hangingPunct="1">
              <a:buFontTx/>
              <a:buChar char="•"/>
            </a:pPr>
            <a:r>
              <a:rPr lang="en-US" altLang="en-US" dirty="0" smtClean="0"/>
              <a:t>A </a:t>
            </a:r>
            <a:r>
              <a:rPr lang="en-US" altLang="en-US" b="1" dirty="0" smtClean="0"/>
              <a:t>predictive study</a:t>
            </a:r>
            <a:r>
              <a:rPr lang="en-US" altLang="en-US" dirty="0" smtClean="0"/>
              <a:t> attempts to predict when and in what situations an event will occur. Studies may also be described as applied research or basic research. </a:t>
            </a:r>
          </a:p>
        </p:txBody>
      </p:sp>
    </p:spTree>
    <p:extLst>
      <p:ext uri="{BB962C8B-B14F-4D97-AF65-F5344CB8AC3E}">
        <p14:creationId xmlns:p14="http://schemas.microsoft.com/office/powerpoint/2010/main" val="949720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C5858-BBCE-4B56-8819-1380BE7D377C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0159-A135-4480-9F15-252F18488D36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999C-6CD7-4150-A343-B502D83CAD30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33DE-5BCF-417B-985D-AB50F16D58AF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FBB9-A090-406A-8DA9-1881F43A4086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691AF35-B0EB-43C1-AF49-145DA5578099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BCCC-CD42-4B2B-8B07-D3C52487B319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6F2E-A9D7-47EB-A442-17DB15A71D43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7481-900D-4D23-8915-64B84451BAD5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B2FF-E6D1-4A6A-A6C0-B1FF9BC2D419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FA0139D-0A75-40E1-A0D8-7757FA9F0D60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b="0" i="0" u="none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DD9069A-5BEC-4A4A-B6DB-93A45FEDB3C2}" type="datetime1">
              <a:rPr lang="en-GB" smtClean="0"/>
              <a:pPr/>
              <a:t>22/06/2015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F188FC-BFCA-4A1D-BCF9-70B6A0ECBC3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b="0" i="0" u="none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924800" cy="1752600"/>
          </a:xfrm>
        </p:spPr>
        <p:txBody>
          <a:bodyPr>
            <a:normAutofit/>
          </a:bodyPr>
          <a:lstStyle/>
          <a:p>
            <a:r>
              <a:rPr lang="en-GB" smtClean="0">
                <a:solidFill>
                  <a:schemeClr val="tx1"/>
                </a:solidFill>
              </a:rPr>
              <a:t>Week 1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Introduction to Research Methodology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229600" cy="175260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0066"/>
                </a:solidFill>
              </a:rPr>
              <a:t>RES 500 Academic Writing and Research Skills</a:t>
            </a:r>
            <a:endParaRPr lang="en-GB" sz="3000" dirty="0">
              <a:solidFill>
                <a:srgbClr val="000066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6196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66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228600"/>
            <a:ext cx="88392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300" dirty="0" smtClean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Student–Supervisor </a:t>
            </a:r>
            <a:r>
              <a:rPr lang="en-US" sz="33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relationships Cont…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7432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Never returned calls.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33528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Made me feel inadequate.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39624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Showed no signs of having read the drafts.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45720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Not advising on the right research approach.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51816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Had to travel far to meet.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Students appear to have negative relationships with supervisors. Like: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66"/>
                </a:solidFill>
              </a:rPr>
              <a:t>References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1. Business </a:t>
            </a:r>
            <a:r>
              <a:rPr lang="en-US" dirty="0"/>
              <a:t>Research Methods by Donald R Cooper, 12th Edition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Chapter 1 - Introduction to Business </a:t>
            </a:r>
            <a:r>
              <a:rPr lang="en-US" dirty="0">
                <a:solidFill>
                  <a:schemeClr val="tx1"/>
                </a:solidFill>
              </a:rPr>
              <a:t>Research, P </a:t>
            </a:r>
            <a:r>
              <a:rPr lang="en-US" dirty="0" smtClean="0">
                <a:solidFill>
                  <a:schemeClr val="tx1"/>
                </a:solidFill>
              </a:rPr>
              <a:t>12-22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Chapter 2 - </a:t>
            </a:r>
            <a:r>
              <a:rPr lang="en-US" sz="2400" dirty="0" smtClean="0">
                <a:solidFill>
                  <a:schemeClr val="tx1"/>
                </a:solidFill>
              </a:rPr>
              <a:t>Ethics in Business Research, PP 26-47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Doing </a:t>
            </a:r>
            <a:r>
              <a:rPr lang="en-US" dirty="0"/>
              <a:t>Your Research Project: A Guide for First-Time Researchers in Education, Health and Social Science, 5th Edition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Chapter 2 - Planning the research Project, PP 36-40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00199"/>
            <a:ext cx="6934200" cy="47383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457200"/>
            <a:ext cx="8686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3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The Research Process: A Preview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1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1" name="Picture 3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 l="12442"/>
          <a:stretch>
            <a:fillRect/>
          </a:stretch>
        </p:blipFill>
        <p:spPr bwMode="auto">
          <a:xfrm>
            <a:off x="684214" y="3106740"/>
            <a:ext cx="2132012" cy="3094037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3400" y="304800"/>
            <a:ext cx="8119872" cy="621791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00066"/>
                </a:solidFill>
              </a:rPr>
              <a:t>Characteristics of  Good Research</a:t>
            </a:r>
          </a:p>
        </p:txBody>
      </p:sp>
      <p:sp>
        <p:nvSpPr>
          <p:cNvPr id="51227" name="AutoShape 27"/>
          <p:cNvSpPr>
            <a:spLocks noChangeArrowheads="1"/>
          </p:cNvSpPr>
          <p:nvPr/>
        </p:nvSpPr>
        <p:spPr bwMode="auto">
          <a:xfrm>
            <a:off x="685800" y="1887538"/>
            <a:ext cx="3962400" cy="4343400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/>
          </a:p>
        </p:txBody>
      </p:sp>
      <p:sp>
        <p:nvSpPr>
          <p:cNvPr id="45062" name="AutoShape 36"/>
          <p:cNvSpPr>
            <a:spLocks noChangeArrowheads="1"/>
          </p:cNvSpPr>
          <p:nvPr/>
        </p:nvSpPr>
        <p:spPr bwMode="auto">
          <a:xfrm flipH="1" flipV="1">
            <a:off x="1676400" y="2954338"/>
            <a:ext cx="1143000" cy="1270000"/>
          </a:xfrm>
          <a:prstGeom prst="rtTriangle">
            <a:avLst/>
          </a:prstGeom>
          <a:solidFill>
            <a:srgbClr val="7AC2C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914400" y="1582738"/>
            <a:ext cx="7391400" cy="4572000"/>
            <a:chOff x="624" y="1008"/>
            <a:chExt cx="4656" cy="2880"/>
          </a:xfrm>
        </p:grpSpPr>
        <p:sp>
          <p:nvSpPr>
            <p:cNvPr id="45064" name="AutoShape 7"/>
            <p:cNvSpPr>
              <a:spLocks noChangeArrowheads="1"/>
            </p:cNvSpPr>
            <p:nvPr/>
          </p:nvSpPr>
          <p:spPr bwMode="auto">
            <a:xfrm>
              <a:off x="624" y="1008"/>
              <a:ext cx="2688" cy="246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Clearly defined purpose</a:t>
              </a:r>
            </a:p>
          </p:txBody>
        </p:sp>
        <p:sp>
          <p:nvSpPr>
            <p:cNvPr id="45065" name="AutoShape 10"/>
            <p:cNvSpPr>
              <a:spLocks noChangeArrowheads="1"/>
            </p:cNvSpPr>
            <p:nvPr/>
          </p:nvSpPr>
          <p:spPr bwMode="auto">
            <a:xfrm>
              <a:off x="1008" y="1336"/>
              <a:ext cx="2640" cy="246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Detailed research process</a:t>
              </a:r>
            </a:p>
          </p:txBody>
        </p:sp>
        <p:sp>
          <p:nvSpPr>
            <p:cNvPr id="45066" name="AutoShape 13"/>
            <p:cNvSpPr>
              <a:spLocks noChangeArrowheads="1"/>
            </p:cNvSpPr>
            <p:nvPr/>
          </p:nvSpPr>
          <p:spPr bwMode="auto">
            <a:xfrm>
              <a:off x="1296" y="1667"/>
              <a:ext cx="2640" cy="246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Thoroughly planned design</a:t>
              </a:r>
            </a:p>
          </p:txBody>
        </p:sp>
        <p:sp>
          <p:nvSpPr>
            <p:cNvPr id="45067" name="AutoShape 16"/>
            <p:cNvSpPr>
              <a:spLocks noChangeArrowheads="1"/>
            </p:cNvSpPr>
            <p:nvPr/>
          </p:nvSpPr>
          <p:spPr bwMode="auto">
            <a:xfrm>
              <a:off x="1584" y="1996"/>
              <a:ext cx="2577" cy="246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High ethical standards</a:t>
              </a:r>
            </a:p>
          </p:txBody>
        </p:sp>
        <p:sp>
          <p:nvSpPr>
            <p:cNvPr id="45068" name="AutoShape 19"/>
            <p:cNvSpPr>
              <a:spLocks noChangeArrowheads="1"/>
            </p:cNvSpPr>
            <p:nvPr/>
          </p:nvSpPr>
          <p:spPr bwMode="auto">
            <a:xfrm>
              <a:off x="1872" y="2325"/>
              <a:ext cx="2592" cy="247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Limitations addressed</a:t>
              </a:r>
            </a:p>
          </p:txBody>
        </p:sp>
        <p:sp>
          <p:nvSpPr>
            <p:cNvPr id="45069" name="AutoShape 22"/>
            <p:cNvSpPr>
              <a:spLocks noChangeArrowheads="1"/>
            </p:cNvSpPr>
            <p:nvPr/>
          </p:nvSpPr>
          <p:spPr bwMode="auto">
            <a:xfrm>
              <a:off x="2160" y="2655"/>
              <a:ext cx="2592" cy="246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Adequate analysis</a:t>
              </a:r>
            </a:p>
          </p:txBody>
        </p:sp>
        <p:sp>
          <p:nvSpPr>
            <p:cNvPr id="45070" name="AutoShape 25"/>
            <p:cNvSpPr>
              <a:spLocks noChangeArrowheads="1"/>
            </p:cNvSpPr>
            <p:nvPr/>
          </p:nvSpPr>
          <p:spPr bwMode="auto">
            <a:xfrm>
              <a:off x="2448" y="2984"/>
              <a:ext cx="2592" cy="246"/>
            </a:xfrm>
            <a:prstGeom prst="roundRect">
              <a:avLst>
                <a:gd name="adj" fmla="val 50000"/>
              </a:avLst>
            </a:prstGeom>
            <a:solidFill>
              <a:srgbClr val="FFDD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sz="2400"/>
                <a:t>Unambiguous presentation</a:t>
              </a:r>
            </a:p>
          </p:txBody>
        </p: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784" y="3314"/>
              <a:ext cx="2496" cy="574"/>
              <a:chOff x="3408" y="3456"/>
              <a:chExt cx="2208" cy="672"/>
            </a:xfrm>
          </p:grpSpPr>
          <p:sp>
            <p:nvSpPr>
              <p:cNvPr id="45072" name="AutoShape 29"/>
              <p:cNvSpPr>
                <a:spLocks noChangeArrowheads="1"/>
              </p:cNvSpPr>
              <p:nvPr/>
            </p:nvSpPr>
            <p:spPr bwMode="auto">
              <a:xfrm>
                <a:off x="3408" y="3456"/>
                <a:ext cx="2160" cy="288"/>
              </a:xfrm>
              <a:prstGeom prst="roundRect">
                <a:avLst>
                  <a:gd name="adj" fmla="val 50000"/>
                </a:avLst>
              </a:prstGeom>
              <a:solidFill>
                <a:srgbClr val="FFDD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pPr algn="ctr" eaLnBrk="1" hangingPunct="1"/>
                <a:r>
                  <a:rPr lang="en-US" sz="2400"/>
                  <a:t>Conclusions justified</a:t>
                </a:r>
              </a:p>
            </p:txBody>
          </p:sp>
          <p:sp>
            <p:nvSpPr>
              <p:cNvPr id="45073" name="AutoShape 30"/>
              <p:cNvSpPr>
                <a:spLocks noChangeArrowheads="1"/>
              </p:cNvSpPr>
              <p:nvPr/>
            </p:nvSpPr>
            <p:spPr bwMode="auto">
              <a:xfrm>
                <a:off x="3792" y="3840"/>
                <a:ext cx="1824" cy="288"/>
              </a:xfrm>
              <a:prstGeom prst="roundRect">
                <a:avLst>
                  <a:gd name="adj" fmla="val 50000"/>
                </a:avLst>
              </a:prstGeom>
              <a:solidFill>
                <a:srgbClr val="FFDD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pPr algn="ctr" eaLnBrk="1" hangingPunct="1"/>
                <a:r>
                  <a:rPr lang="en-US" sz="2400"/>
                  <a:t>Credentials</a:t>
                </a:r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8536" y="1024432"/>
            <a:ext cx="609600" cy="441324"/>
          </a:xfrm>
        </p:spPr>
        <p:txBody>
          <a:bodyPr>
            <a:normAutofit/>
          </a:bodyPr>
          <a:lstStyle/>
          <a:p>
            <a:fld id="{4BF188FC-BFCA-4A1D-BCF9-70B6A0ECBC3E}" type="slidenum">
              <a:rPr lang="en-GB">
                <a:solidFill>
                  <a:schemeClr val="accent3">
                    <a:shade val="75000"/>
                  </a:schemeClr>
                </a:solidFill>
              </a:rPr>
              <a:pPr/>
              <a:t>3</a:t>
            </a:fld>
            <a:endParaRPr lang="en-GB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304800"/>
            <a:ext cx="7315200" cy="66141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00066"/>
                </a:solidFill>
              </a:rPr>
              <a:t>Types of Research Studies</a:t>
            </a:r>
          </a:p>
        </p:txBody>
      </p:sp>
      <p:sp>
        <p:nvSpPr>
          <p:cNvPr id="185347" name="AutoShape 3"/>
          <p:cNvSpPr>
            <a:spLocks noChangeArrowheads="1"/>
          </p:cNvSpPr>
          <p:nvPr/>
        </p:nvSpPr>
        <p:spPr bwMode="auto">
          <a:xfrm>
            <a:off x="1676400" y="2057400"/>
            <a:ext cx="2819400" cy="19050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AE0D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800" b="1">
                <a:solidFill>
                  <a:srgbClr val="990033"/>
                </a:solidFill>
              </a:rPr>
              <a:t>Reporting</a:t>
            </a:r>
          </a:p>
        </p:txBody>
      </p:sp>
      <p:sp>
        <p:nvSpPr>
          <p:cNvPr id="185348" name="AutoShape 4"/>
          <p:cNvSpPr>
            <a:spLocks noChangeArrowheads="1"/>
          </p:cNvSpPr>
          <p:nvPr/>
        </p:nvSpPr>
        <p:spPr bwMode="auto">
          <a:xfrm>
            <a:off x="1676400" y="4038600"/>
            <a:ext cx="2819400" cy="19050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AE0D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800" b="1">
                <a:solidFill>
                  <a:srgbClr val="990033"/>
                </a:solidFill>
              </a:rPr>
              <a:t>Explanatory</a:t>
            </a:r>
          </a:p>
        </p:txBody>
      </p:sp>
      <p:sp>
        <p:nvSpPr>
          <p:cNvPr id="185349" name="AutoShape 5"/>
          <p:cNvSpPr>
            <a:spLocks noChangeArrowheads="1"/>
          </p:cNvSpPr>
          <p:nvPr/>
        </p:nvSpPr>
        <p:spPr bwMode="auto">
          <a:xfrm>
            <a:off x="4724400" y="4038600"/>
            <a:ext cx="2743200" cy="19050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AE0D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800" b="1">
                <a:solidFill>
                  <a:srgbClr val="990033"/>
                </a:solidFill>
              </a:rPr>
              <a:t>Predictive</a:t>
            </a:r>
          </a:p>
        </p:txBody>
      </p:sp>
      <p:sp>
        <p:nvSpPr>
          <p:cNvPr id="185350" name="AutoShape 6"/>
          <p:cNvSpPr>
            <a:spLocks noChangeArrowheads="1"/>
          </p:cNvSpPr>
          <p:nvPr/>
        </p:nvSpPr>
        <p:spPr bwMode="auto">
          <a:xfrm>
            <a:off x="4724400" y="2057400"/>
            <a:ext cx="2743200" cy="19050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AE0D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800" b="1">
                <a:solidFill>
                  <a:srgbClr val="990033"/>
                </a:solidFill>
              </a:rPr>
              <a:t>Descriptive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1035226"/>
            <a:ext cx="609600" cy="441324"/>
          </a:xfrm>
        </p:spPr>
        <p:txBody>
          <a:bodyPr>
            <a:normAutofit/>
          </a:bodyPr>
          <a:lstStyle/>
          <a:p>
            <a:fld id="{4BF188FC-BFCA-4A1D-BCF9-70B6A0ECBC3E}" type="slidenum">
              <a:rPr lang="en-GB">
                <a:solidFill>
                  <a:schemeClr val="accent3">
                    <a:shade val="75000"/>
                  </a:schemeClr>
                </a:solidFill>
              </a:rPr>
              <a:pPr/>
              <a:t>4</a:t>
            </a:fld>
            <a:endParaRPr lang="en-GB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5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53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animBg="1"/>
      <p:bldP spid="185348" grpId="0" build="allAtOnce" animBg="1"/>
      <p:bldP spid="185349" grpId="0" animBg="1"/>
      <p:bldP spid="1853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1"/>
            <a:ext cx="7886700" cy="6858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000066"/>
                </a:solidFill>
              </a:rPr>
              <a:t>Plagiarism and Ethics in research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1828800"/>
            <a:ext cx="8286750" cy="64611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Plagiarism occurs when you use another’s words, ideas, assertions, data, or figures and do not acknowledge that you have done so. </a:t>
            </a:r>
            <a:endParaRPr lang="en-US" altLang="en-US" sz="18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2743200"/>
            <a:ext cx="8286750" cy="36933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ScalaSansOT-Bold"/>
              </a:rPr>
              <a:t>Inadvertent plagiarism can be avoided by following these guidelines</a:t>
            </a:r>
            <a:r>
              <a:rPr lang="en-US" altLang="en-US" sz="1800">
                <a:latin typeface="ScalaSansOT-Regular"/>
              </a:rPr>
              <a:t>: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3657600"/>
            <a:ext cx="8250174" cy="3698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ScalaSansOT-Regular"/>
              </a:rPr>
              <a:t>Use a program like </a:t>
            </a:r>
            <a:r>
              <a:rPr lang="en-US" altLang="en-US" sz="1800" b="1" dirty="0" err="1">
                <a:latin typeface="ScalaSansOT-Regular"/>
              </a:rPr>
              <a:t>RefWorks</a:t>
            </a:r>
            <a:r>
              <a:rPr lang="en-US" altLang="en-US" sz="1800" b="1" dirty="0">
                <a:latin typeface="ScalaSansOT-Regular"/>
              </a:rPr>
              <a:t> or EndNote to keep track of your citations.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4343400"/>
            <a:ext cx="8305800" cy="646113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ScalaSansOT-Regular"/>
              </a:rPr>
              <a:t>Write down the author, title, and page number of each source every time you quote directly, paraphrase, or jot down useful facts and figures.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000066"/>
                </a:solidFill>
              </a:rPr>
              <a:t>Avoiding Plagiarism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800" b="1" dirty="0"/>
              <a:t>The following are the methods by which plagiarism can be avoided by: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09600" y="2819400"/>
            <a:ext cx="5638800" cy="36933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en-US" sz="1800" b="1" dirty="0" smtClean="0"/>
              <a:t>Citing Your Source of information.</a:t>
            </a:r>
            <a:endParaRPr lang="en-US" sz="18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3352800"/>
            <a:ext cx="5638800" cy="36933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en-US" altLang="en-US" sz="1800" b="1" dirty="0" smtClean="0"/>
              <a:t>Quoting.</a:t>
            </a:r>
            <a:endParaRPr lang="en-US" sz="1800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09600" y="3962400"/>
            <a:ext cx="5638800" cy="36933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en-US" altLang="en-US" sz="1800" b="1" dirty="0" smtClean="0"/>
              <a:t>Paraphrasing.</a:t>
            </a:r>
            <a:endParaRPr lang="en-US" sz="1800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09600" y="4572000"/>
            <a:ext cx="5638800" cy="36933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en-US" altLang="en-US" sz="1800" b="1" dirty="0" smtClean="0"/>
              <a:t>Summarizing.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000066"/>
                </a:solidFill>
              </a:rPr>
              <a:t>Ethics in research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600200"/>
            <a:ext cx="8382000" cy="6463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Ethics </a:t>
            </a:r>
            <a:r>
              <a:rPr lang="en-US" dirty="0" smtClean="0"/>
              <a:t>are norms or standards of behavior that guide moral choices about our behavior and our relationships with others.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2438400"/>
            <a:ext cx="8382000" cy="6463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Goal is to ensure that no one is suffers adverse consequences from research activities.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3276600"/>
            <a:ext cx="3179075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Unethical activities includes: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52600" y="3810000"/>
            <a:ext cx="3804247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violating nondisclosure agreements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52600" y="4267200"/>
            <a:ext cx="3802644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breaking participant confidentiality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52600" y="4724400"/>
            <a:ext cx="3810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misrepresenting results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52600" y="5638800"/>
            <a:ext cx="3810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avoiding legal liability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52600" y="5181600"/>
            <a:ext cx="3810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deceiving people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0066"/>
                </a:solidFill>
              </a:rPr>
              <a:t>Supervisor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Supervisor is a person in whom students have: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2590800"/>
            <a:ext cx="5715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1. Confidence.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0" y="3200400"/>
            <a:ext cx="5715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2. With whom student can share his/her thinking.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4000" y="3821668"/>
            <a:ext cx="5715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3. Who is willing to advise.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0" y="4431268"/>
            <a:ext cx="57150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4. Give an honest view about the drafts.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228600"/>
            <a:ext cx="8534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3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Student</a:t>
            </a:r>
            <a:r>
              <a:rPr lang="en-US" sz="3300" dirty="0" smtClean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– Supervisor </a:t>
            </a:r>
            <a:r>
              <a:rPr lang="en-US" sz="33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relationships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7432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Very helpful.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33528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Taught students what research was all about.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39624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Made students believe themselves through the bad times.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45720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Read student drafts carefully.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5181600"/>
            <a:ext cx="7772400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Straight about what student had written and what more needed to be done.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88FC-BFCA-4A1D-BCF9-70B6A0ECBC3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Students appear to have enjoyed very positive relationships with supervisors. Like: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الشريحة 1 - &amp;quot;RES 500 Academic Writing and Research Skills&amp;quot;&quot;/&gt;&lt;property id=&quot;20307&quot; value=&quot;256&quot;/&gt;&lt;/object&gt;&lt;object type=&quot;3&quot; unique_id=&quot;10067&quot;&gt;&lt;property id=&quot;20148&quot; value=&quot;5&quot;/&gt;&lt;property id=&quot;20300&quot; value=&quot;الشريحة 2&quot;/&gt;&lt;property id=&quot;20307&quot; value=&quot;257&quot;/&gt;&lt;/object&gt;&lt;object type=&quot;3&quot; unique_id=&quot;10068&quot;&gt;&lt;property id=&quot;20148&quot; value=&quot;5&quot;/&gt;&lt;property id=&quot;20300&quot; value=&quot;الشريحة 3 - &amp;quot;Characteristics of  Good Research&amp;quot;&quot;/&gt;&lt;property id=&quot;20307&quot; value=&quot;258&quot;/&gt;&lt;/object&gt;&lt;object type=&quot;3&quot; unique_id=&quot;10088&quot;&gt;&lt;property id=&quot;20148&quot; value=&quot;5&quot;/&gt;&lt;property id=&quot;20300&quot; value=&quot;الشريحة 4 - &amp;quot;Types of Research Studies&amp;quot;&quot;/&gt;&lt;property id=&quot;20307&quot; value=&quot;260&quot;/&gt;&lt;/object&gt;&lt;object type=&quot;3&quot; unique_id=&quot;10089&quot;&gt;&lt;property id=&quot;20148&quot; value=&quot;5&quot;/&gt;&lt;property id=&quot;20300&quot; value=&quot;الشريحة 5 - &amp;quot;Plagiarism and Ethics in research&amp;quot;&quot;/&gt;&lt;property id=&quot;20307&quot; value=&quot;262&quot;/&gt;&lt;/object&gt;&lt;object type=&quot;3&quot; unique_id=&quot;10090&quot;&gt;&lt;property id=&quot;20148&quot; value=&quot;5&quot;/&gt;&lt;property id=&quot;20300&quot; value=&quot;الشريحة 6 - &amp;quot;Avoiding Plagiarism &amp;quot;&quot;/&gt;&lt;property id=&quot;20307&quot; value=&quot;268&quot;/&gt;&lt;/object&gt;&lt;object type=&quot;3&quot; unique_id=&quot;10091&quot;&gt;&lt;property id=&quot;20148&quot; value=&quot;5&quot;/&gt;&lt;property id=&quot;20300&quot; value=&quot;الشريحة 7 - &amp;quot;Ethics in research&amp;quot;&quot;/&gt;&lt;property id=&quot;20307&quot; value=&quot;269&quot;/&gt;&lt;/object&gt;&lt;object type=&quot;3&quot; unique_id=&quot;10093&quot;&gt;&lt;property id=&quot;20148&quot; value=&quot;5&quot;/&gt;&lt;property id=&quot;20300&quot; value=&quot;الشريحة 8 - &amp;quot;Supervisor&amp;quot;&quot;/&gt;&lt;property id=&quot;20307&quot; value=&quot;265&quot;/&gt;&lt;/object&gt;&lt;object type=&quot;3&quot; unique_id=&quot;10094&quot;&gt;&lt;property id=&quot;20148&quot; value=&quot;5&quot;/&gt;&lt;property id=&quot;20300&quot; value=&quot;الشريحة 9&quot;/&gt;&lt;property id=&quot;20307&quot; value=&quot;266&quot;/&gt;&lt;/object&gt;&lt;object type=&quot;3&quot; unique_id=&quot;10095&quot;&gt;&lt;property id=&quot;20148&quot; value=&quot;5&quot;/&gt;&lt;property id=&quot;20300&quot; value=&quot;الشريحة 10&quot;/&gt;&lt;property id=&quot;20307&quot; value=&quot;267&quot;/&gt;&lt;/object&gt;&lt;object type=&quot;3&quot; unique_id=&quot;10096&quot;&gt;&lt;property id=&quot;20148&quot; value=&quot;5&quot;/&gt;&lt;property id=&quot;20300&quot; value=&quot;الشريحة 11 - &amp;quot;References&amp;quot;&quot;/&gt;&lt;property id=&quot;20307&quot; value=&quot;270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314</TotalTime>
  <Words>593</Words>
  <Application>Microsoft Office PowerPoint</Application>
  <PresentationFormat>On-screen Show (4:3)</PresentationFormat>
  <Paragraphs>90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Georgia</vt:lpstr>
      <vt:lpstr>ScalaSansOT-Bold</vt:lpstr>
      <vt:lpstr>ScalaSansOT-Regular</vt:lpstr>
      <vt:lpstr>Wingdings</vt:lpstr>
      <vt:lpstr>Wingdings 2</vt:lpstr>
      <vt:lpstr>Civic</vt:lpstr>
      <vt:lpstr>RES 500 Academic Writing and Research Skills</vt:lpstr>
      <vt:lpstr>PowerPoint Presentation</vt:lpstr>
      <vt:lpstr>Characteristics of  Good Research</vt:lpstr>
      <vt:lpstr>Types of Research Studies</vt:lpstr>
      <vt:lpstr>Plagiarism and Ethics in research</vt:lpstr>
      <vt:lpstr>Avoiding Plagiarism </vt:lpstr>
      <vt:lpstr>Ethics in research</vt:lpstr>
      <vt:lpstr>Supervisor</vt:lpstr>
      <vt:lpstr>PowerPoint Presentation</vt:lpstr>
      <vt:lpstr>PowerPoint Presentation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Mousa AL-Akhras</dc:creator>
  <cp:lastModifiedBy>Admin-Pc</cp:lastModifiedBy>
  <cp:revision>80</cp:revision>
  <dcterms:created xsi:type="dcterms:W3CDTF">2015-05-23T13:57:24Z</dcterms:created>
  <dcterms:modified xsi:type="dcterms:W3CDTF">2015-06-22T20:28:32Z</dcterms:modified>
</cp:coreProperties>
</file>